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35"/>
  </p:notesMasterIdLst>
  <p:sldIdLst>
    <p:sldId id="1163" r:id="rId3"/>
    <p:sldId id="1360" r:id="rId4"/>
    <p:sldId id="1316" r:id="rId5"/>
    <p:sldId id="1343" r:id="rId6"/>
    <p:sldId id="1361" r:id="rId7"/>
    <p:sldId id="652" r:id="rId8"/>
    <p:sldId id="643" r:id="rId9"/>
    <p:sldId id="1324" r:id="rId10"/>
    <p:sldId id="852" r:id="rId11"/>
    <p:sldId id="850" r:id="rId12"/>
    <p:sldId id="1321" r:id="rId13"/>
    <p:sldId id="1352" r:id="rId14"/>
    <p:sldId id="1357" r:id="rId15"/>
    <p:sldId id="301" r:id="rId16"/>
    <p:sldId id="338" r:id="rId17"/>
    <p:sldId id="322" r:id="rId18"/>
    <p:sldId id="325" r:id="rId19"/>
    <p:sldId id="326" r:id="rId20"/>
    <p:sldId id="334" r:id="rId21"/>
    <p:sldId id="340" r:id="rId22"/>
    <p:sldId id="342" r:id="rId23"/>
    <p:sldId id="1354" r:id="rId24"/>
    <p:sldId id="343" r:id="rId25"/>
    <p:sldId id="335" r:id="rId26"/>
    <p:sldId id="344" r:id="rId27"/>
    <p:sldId id="345" r:id="rId28"/>
    <p:sldId id="346" r:id="rId29"/>
    <p:sldId id="349" r:id="rId30"/>
    <p:sldId id="1358" r:id="rId31"/>
    <p:sldId id="1359" r:id="rId32"/>
    <p:sldId id="1355" r:id="rId33"/>
    <p:sldId id="135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82880" autoAdjust="0"/>
  </p:normalViewPr>
  <p:slideViewPr>
    <p:cSldViewPr snapToGrid="0">
      <p:cViewPr varScale="1">
        <p:scale>
          <a:sx n="91" d="100"/>
          <a:sy n="91" d="100"/>
        </p:scale>
        <p:origin x="1248"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59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417495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46727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30774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698742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72783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4299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35655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176571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74596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2020125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571601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799546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1756291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02829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4383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680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11/04/2018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spd="slow">
    <p:push dir="u"/>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11/04/2018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69.png"/><Relationship Id="rId18" Type="http://schemas.openxmlformats.org/officeDocument/2006/relationships/image" Target="../media/image74.jpg"/><Relationship Id="rId26" Type="http://schemas.openxmlformats.org/officeDocument/2006/relationships/image" Target="../media/image81.png"/><Relationship Id="rId3" Type="http://schemas.openxmlformats.org/officeDocument/2006/relationships/image" Target="../media/image59.jpeg"/><Relationship Id="rId21" Type="http://schemas.openxmlformats.org/officeDocument/2006/relationships/image" Target="../media/image77.jpe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gif"/><Relationship Id="rId25"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72.png"/><Relationship Id="rId20" Type="http://schemas.openxmlformats.org/officeDocument/2006/relationships/image" Target="../media/image76.gif"/><Relationship Id="rId29" Type="http://schemas.openxmlformats.org/officeDocument/2006/relationships/image" Target="../media/image84.jpeg"/><Relationship Id="rId1" Type="http://schemas.openxmlformats.org/officeDocument/2006/relationships/slideLayout" Target="../slideLayouts/slideLayout8.xml"/><Relationship Id="rId6" Type="http://schemas.openxmlformats.org/officeDocument/2006/relationships/image" Target="../media/image62.jpg"/><Relationship Id="rId11" Type="http://schemas.openxmlformats.org/officeDocument/2006/relationships/image" Target="../media/image67.png"/><Relationship Id="rId24" Type="http://schemas.openxmlformats.org/officeDocument/2006/relationships/image" Target="../media/image79.jpeg"/><Relationship Id="rId32" Type="http://schemas.openxmlformats.org/officeDocument/2006/relationships/image" Target="../media/image87.png"/><Relationship Id="rId5" Type="http://schemas.openxmlformats.org/officeDocument/2006/relationships/image" Target="../media/image61.jpg"/><Relationship Id="rId15" Type="http://schemas.openxmlformats.org/officeDocument/2006/relationships/image" Target="../media/image71.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3.jpeg"/><Relationship Id="rId10" Type="http://schemas.openxmlformats.org/officeDocument/2006/relationships/image" Target="../media/image66.jpg"/><Relationship Id="rId19" Type="http://schemas.openxmlformats.org/officeDocument/2006/relationships/image" Target="../media/image75.jpeg"/><Relationship Id="rId31" Type="http://schemas.openxmlformats.org/officeDocument/2006/relationships/image" Target="../media/image86.png"/><Relationship Id="rId4" Type="http://schemas.openxmlformats.org/officeDocument/2006/relationships/image" Target="../media/image60.png"/><Relationship Id="rId9" Type="http://schemas.openxmlformats.org/officeDocument/2006/relationships/image" Target="../media/image65.jpg"/><Relationship Id="rId14" Type="http://schemas.openxmlformats.org/officeDocument/2006/relationships/image" Target="../media/image70.png"/><Relationship Id="rId22" Type="http://schemas.openxmlformats.org/officeDocument/2006/relationships/image" Target="../media/image78.jpeg"/><Relationship Id="rId27" Type="http://schemas.openxmlformats.org/officeDocument/2006/relationships/image" Target="../media/image82.jpeg"/><Relationship Id="rId30" Type="http://schemas.openxmlformats.org/officeDocument/2006/relationships/image" Target="../media/image8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hyperlink" Target="https://github.com/DevScope/HandsOn-Angular/" TargetMode="External"/><Relationship Id="rId4" Type="http://schemas.openxmlformats.org/officeDocument/2006/relationships/hyperlink" Target="https://nodejs.org/en/"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angular.io/" TargetMode="External"/><Relationship Id="rId7"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hyperlink" Target="mailto:sergio.azevedo@devscope.net"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13.jp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hyperlink" Target="https://angular.io/tutorial" TargetMode="External"/><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hyperlink" Target="https://stackblitz.com/angular/pabybbaaxnk" TargetMode="External"/><Relationship Id="rId5" Type="http://schemas.openxmlformats.org/officeDocument/2006/relationships/hyperlink" Target="https://angular.io/guide/testing" TargetMode="External"/><Relationship Id="rId4" Type="http://schemas.openxmlformats.org/officeDocument/2006/relationships/hyperlink" Target="https://stackblitz.com/angular/pmkklxdkrv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3.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hyperlink" Target="mailto:rui.silva@devscope.net" TargetMode="External"/><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gif"/><Relationship Id="rId18" Type="http://schemas.openxmlformats.org/officeDocument/2006/relationships/image" Target="../media/image43.png"/><Relationship Id="rId26" Type="http://schemas.openxmlformats.org/officeDocument/2006/relationships/image" Target="../media/image51.jpeg"/><Relationship Id="rId3" Type="http://schemas.openxmlformats.org/officeDocument/2006/relationships/image" Target="../media/image28.jpeg"/><Relationship Id="rId21" Type="http://schemas.openxmlformats.org/officeDocument/2006/relationships/image" Target="../media/image46.png"/><Relationship Id="rId7" Type="http://schemas.openxmlformats.org/officeDocument/2006/relationships/image" Target="../media/image32.jpe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8.png"/><Relationship Id="rId2" Type="http://schemas.openxmlformats.org/officeDocument/2006/relationships/notesSlide" Target="../notesSlides/notesSlide9.xml"/><Relationship Id="rId16" Type="http://schemas.openxmlformats.org/officeDocument/2006/relationships/image" Target="../media/image41.gif"/><Relationship Id="rId20" Type="http://schemas.openxmlformats.org/officeDocument/2006/relationships/image" Target="../media/image45.jpeg"/><Relationship Id="rId29"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jpeg"/><Relationship Id="rId24" Type="http://schemas.openxmlformats.org/officeDocument/2006/relationships/image" Target="../media/image49.jpeg"/><Relationship Id="rId32" Type="http://schemas.openxmlformats.org/officeDocument/2006/relationships/image" Target="../media/image57.png"/><Relationship Id="rId5" Type="http://schemas.openxmlformats.org/officeDocument/2006/relationships/image" Target="../media/image30.jpg"/><Relationship Id="rId15" Type="http://schemas.openxmlformats.org/officeDocument/2006/relationships/image" Target="../media/image40.jpg"/><Relationship Id="rId23" Type="http://schemas.openxmlformats.org/officeDocument/2006/relationships/image" Target="../media/image48.png"/><Relationship Id="rId28" Type="http://schemas.openxmlformats.org/officeDocument/2006/relationships/image" Target="../media/image53.emf"/><Relationship Id="rId10" Type="http://schemas.openxmlformats.org/officeDocument/2006/relationships/image" Target="../media/image35.jpg"/><Relationship Id="rId19" Type="http://schemas.openxmlformats.org/officeDocument/2006/relationships/image" Target="../media/image44.jp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jpg"/><Relationship Id="rId14" Type="http://schemas.openxmlformats.org/officeDocument/2006/relationships/image" Target="../media/image39.gif"/><Relationship Id="rId22" Type="http://schemas.openxmlformats.org/officeDocument/2006/relationships/image" Target="../media/image47.jpeg"/><Relationship Id="rId27" Type="http://schemas.openxmlformats.org/officeDocument/2006/relationships/image" Target="../media/image52.jpeg"/><Relationship Id="rId30"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lstStyle/>
          <a:p>
            <a:r>
              <a:rPr lang="en-US" sz="4705" dirty="0"/>
              <a:t>Getting started with Angular 5 with Visual Studio Code</a:t>
            </a:r>
            <a:endParaRPr lang="pt-PT" sz="4705" dirty="0"/>
          </a:p>
        </p:txBody>
      </p:sp>
      <p:sp>
        <p:nvSpPr>
          <p:cNvPr id="3" name="Text Placeholder 2"/>
          <p:cNvSpPr>
            <a:spLocks noGrp="1"/>
          </p:cNvSpPr>
          <p:nvPr>
            <p:ph type="body" sz="quarter" idx="14"/>
          </p:nvPr>
        </p:nvSpPr>
        <p:spPr>
          <a:xfrm>
            <a:off x="269301" y="2971799"/>
            <a:ext cx="8085658" cy="1871325"/>
          </a:xfrm>
        </p:spPr>
        <p:txBody>
          <a:bodyPr/>
          <a:lstStyle/>
          <a:p>
            <a:r>
              <a:rPr lang="en-US" sz="2549" b="1" dirty="0"/>
              <a:t>Sérgio Azevedo</a:t>
            </a:r>
          </a:p>
          <a:p>
            <a:pPr fontAlgn="base"/>
            <a:r>
              <a:rPr lang="en-US" sz="2549" dirty="0"/>
              <a:t>Senior Software Engineer</a:t>
            </a:r>
          </a:p>
          <a:p>
            <a:pPr fontAlgn="base"/>
            <a:endParaRPr lang="en-US" sz="2549" b="1" dirty="0"/>
          </a:p>
          <a:p>
            <a:r>
              <a:rPr lang="en-US" sz="2549" b="1" dirty="0"/>
              <a:t>Rui Silva</a:t>
            </a:r>
          </a:p>
          <a:p>
            <a:r>
              <a:rPr lang="en-US" sz="2549" dirty="0"/>
              <a:t>Software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 xmlns:a14="http://schemas.microsoft.com/office/drawing/2010/main"/>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 xmlns:a14="http://schemas.microsoft.com/office/drawing/2010/main"/>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 xmlns:a14="http://schemas.microsoft.com/office/drawing/2010/main"/>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228293" y="153659"/>
            <a:ext cx="867084" cy="822515"/>
          </a:xfrm>
          <a:prstGeom prst="rect">
            <a:avLst/>
          </a:prstGeom>
        </p:spPr>
      </p:pic>
    </p:spTree>
    <p:extLst>
      <p:ext uri="{BB962C8B-B14F-4D97-AF65-F5344CB8AC3E}">
        <p14:creationId xmlns:p14="http://schemas.microsoft.com/office/powerpoint/2010/main" val="406739112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Preparing the environment</a:t>
            </a:r>
          </a:p>
        </p:txBody>
      </p:sp>
    </p:spTree>
    <p:extLst>
      <p:ext uri="{BB962C8B-B14F-4D97-AF65-F5344CB8AC3E}">
        <p14:creationId xmlns:p14="http://schemas.microsoft.com/office/powerpoint/2010/main" val="170069070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cs typeface="Segoe UI Light" panose="020B0502040204020203" pitchFamily="34" charset="0"/>
              </a:rPr>
              <a:t>Preparing the environment</a:t>
            </a:r>
            <a:endParaRPr lang="pt-PT" sz="4799" spc="-40" dirty="0">
              <a:solidFill>
                <a:srgbClr val="01A1DD"/>
              </a:solidFill>
              <a:latin typeface="Segoe UI Light" panose="020B0502040204020203"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A4566B75-9D82-4083-810B-94D1D4A680EE}"/>
              </a:ext>
            </a:extLst>
          </p:cNvPr>
          <p:cNvSpPr>
            <a:spLocks noGrp="1"/>
          </p:cNvSpPr>
          <p:nvPr>
            <p:ph idx="1"/>
          </p:nvPr>
        </p:nvSpPr>
        <p:spPr/>
        <p:txBody>
          <a:bodyPr/>
          <a:lstStyle/>
          <a:p>
            <a:r>
              <a:rPr lang="en-US" dirty="0"/>
              <a:t>Install (if not installed):</a:t>
            </a:r>
          </a:p>
          <a:p>
            <a:pPr lvl="1"/>
            <a:r>
              <a:rPr lang="en-US" dirty="0"/>
              <a:t>Visual Studio Code (</a:t>
            </a:r>
            <a:r>
              <a:rPr lang="en-US" dirty="0">
                <a:hlinkClick r:id="rId3"/>
              </a:rPr>
              <a:t>https://code.visualstudio.com/</a:t>
            </a:r>
            <a:r>
              <a:rPr lang="en-US" dirty="0"/>
              <a:t>)</a:t>
            </a:r>
          </a:p>
          <a:p>
            <a:pPr lvl="1"/>
            <a:r>
              <a:rPr lang="en-US" dirty="0"/>
              <a:t>NodeJS / NPM (</a:t>
            </a:r>
            <a:r>
              <a:rPr lang="en-US" dirty="0">
                <a:hlinkClick r:id="rId4"/>
              </a:rPr>
              <a:t>https://nodejs.org/en/</a:t>
            </a:r>
            <a:r>
              <a:rPr lang="en-US" dirty="0"/>
              <a:t>)</a:t>
            </a:r>
          </a:p>
          <a:p>
            <a:pPr lvl="1"/>
            <a:r>
              <a:rPr lang="en-US" dirty="0"/>
              <a:t>Git client (Git Extensions, Source Tree, whatever…)</a:t>
            </a:r>
          </a:p>
          <a:p>
            <a:r>
              <a:rPr lang="en-US" dirty="0"/>
              <a:t>git clone </a:t>
            </a:r>
            <a:r>
              <a:rPr lang="en-US" dirty="0">
                <a:hlinkClick r:id="rId5"/>
              </a:rPr>
              <a:t>https://github.com/DevScope/HandsOn-Angular/</a:t>
            </a:r>
            <a:endParaRPr lang="en-US" dirty="0"/>
          </a:p>
          <a:p>
            <a:r>
              <a:rPr lang="en-US" dirty="0"/>
              <a:t>Open </a:t>
            </a:r>
            <a:r>
              <a:rPr lang="en-US" b="1" dirty="0"/>
              <a:t>/Session 2 - Hands On/resources/angular-</a:t>
            </a:r>
            <a:r>
              <a:rPr lang="en-US" b="1" dirty="0" err="1"/>
              <a:t>vscode</a:t>
            </a:r>
            <a:r>
              <a:rPr lang="en-US" b="1" dirty="0"/>
              <a:t>-starter</a:t>
            </a:r>
            <a:r>
              <a:rPr lang="en-US" dirty="0"/>
              <a:t> folder with Visual Studio Code</a:t>
            </a:r>
          </a:p>
          <a:p>
            <a:r>
              <a:rPr lang="en-US" dirty="0"/>
              <a:t>Hit Ctrl + Ç to launch the console and run ‘</a:t>
            </a:r>
            <a:r>
              <a:rPr lang="en-US" dirty="0" err="1"/>
              <a:t>npm</a:t>
            </a:r>
            <a:r>
              <a:rPr lang="en-US" dirty="0"/>
              <a:t> install’</a:t>
            </a:r>
            <a:endParaRPr lang="pt-PT" dirty="0"/>
          </a:p>
        </p:txBody>
      </p:sp>
    </p:spTree>
    <p:extLst>
      <p:ext uri="{BB962C8B-B14F-4D97-AF65-F5344CB8AC3E}">
        <p14:creationId xmlns:p14="http://schemas.microsoft.com/office/powerpoint/2010/main" val="264387349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Introduction</a:t>
            </a:r>
          </a:p>
        </p:txBody>
      </p:sp>
    </p:spTree>
    <p:extLst>
      <p:ext uri="{BB962C8B-B14F-4D97-AF65-F5344CB8AC3E}">
        <p14:creationId xmlns:p14="http://schemas.microsoft.com/office/powerpoint/2010/main" val="11774357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Introduction to Angular</a:t>
            </a:r>
          </a:p>
          <a:p>
            <a:r>
              <a:rPr lang="en-US" dirty="0"/>
              <a:t>Hands-on: a simple Angular CRUD (create, read, update, delete) application demonstrating components, services, forms and REST services will be created</a:t>
            </a:r>
          </a:p>
          <a:p>
            <a:endParaRPr lang="en-US" dirty="0"/>
          </a:p>
        </p:txBody>
      </p:sp>
    </p:spTree>
    <p:extLst>
      <p:ext uri="{BB962C8B-B14F-4D97-AF65-F5344CB8AC3E}">
        <p14:creationId xmlns:p14="http://schemas.microsoft.com/office/powerpoint/2010/main" val="271851539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Angular?</a:t>
            </a:r>
          </a:p>
        </p:txBody>
      </p:sp>
      <p:sp>
        <p:nvSpPr>
          <p:cNvPr id="3" name="Content Placeholder 2"/>
          <p:cNvSpPr>
            <a:spLocks noGrp="1"/>
          </p:cNvSpPr>
          <p:nvPr>
            <p:ph idx="1"/>
          </p:nvPr>
        </p:nvSpPr>
        <p:spPr>
          <a:xfrm>
            <a:off x="838200" y="1825625"/>
            <a:ext cx="10693400" cy="4351338"/>
          </a:xfrm>
        </p:spPr>
        <p:txBody>
          <a:bodyPr>
            <a:normAutofit/>
          </a:bodyPr>
          <a:lstStyle/>
          <a:p>
            <a:r>
              <a:rPr lang="en-US" dirty="0"/>
              <a:t>HTML/CSS/JS based Application Framework</a:t>
            </a:r>
          </a:p>
          <a:p>
            <a:r>
              <a:rPr lang="en-US" dirty="0"/>
              <a:t>Cross Platform – web application, desktop applications (Electron           ) and native applications (Ionic 	        , </a:t>
            </a:r>
            <a:r>
              <a:rPr lang="en-US" dirty="0" err="1"/>
              <a:t>NativeScript</a:t>
            </a:r>
            <a:r>
              <a:rPr lang="en-US" dirty="0"/>
              <a:t>          )</a:t>
            </a:r>
          </a:p>
          <a:p>
            <a:r>
              <a:rPr lang="en-US" dirty="0"/>
              <a:t>Speed and Performance – code generation, tree shaking, code splitting</a:t>
            </a:r>
          </a:p>
          <a:p>
            <a:r>
              <a:rPr lang="en-US" dirty="0"/>
              <a:t>Productivity – templates, CLI, Hot Module Reloading (Webpack            ), testing (Jasmine, Mocha, </a:t>
            </a:r>
            <a:r>
              <a:rPr lang="en-US" dirty="0" err="1"/>
              <a:t>Protactor</a:t>
            </a:r>
            <a:r>
              <a:rPr lang="en-US" dirty="0"/>
              <a:t>)</a:t>
            </a:r>
          </a:p>
          <a:p>
            <a:r>
              <a:rPr lang="en-US" dirty="0"/>
              <a:t>Extensive Official Documentation - </a:t>
            </a:r>
            <a:r>
              <a:rPr lang="en-US" dirty="0">
                <a:hlinkClick r:id="rId3"/>
              </a:rPr>
              <a:t>https://angular.io/</a:t>
            </a:r>
            <a:endParaRPr lang="en-US" dirty="0"/>
          </a:p>
          <a:p>
            <a:endParaRPr lang="en-US" dirty="0"/>
          </a:p>
        </p:txBody>
      </p:sp>
      <p:pic>
        <p:nvPicPr>
          <p:cNvPr id="4" name="Picture 3">
            <a:extLst>
              <a:ext uri="{FF2B5EF4-FFF2-40B4-BE49-F238E27FC236}">
                <a16:creationId xmlns:a16="http://schemas.microsoft.com/office/drawing/2014/main" id="{2781D601-E25B-4BC7-9B38-33BC82EF0D26}"/>
              </a:ext>
            </a:extLst>
          </p:cNvPr>
          <p:cNvPicPr>
            <a:picLocks noChangeAspect="1"/>
          </p:cNvPicPr>
          <p:nvPr/>
        </p:nvPicPr>
        <p:blipFill>
          <a:blip r:embed="rId4"/>
          <a:stretch>
            <a:fillRect/>
          </a:stretch>
        </p:blipFill>
        <p:spPr>
          <a:xfrm>
            <a:off x="4936596" y="252413"/>
            <a:ext cx="1743075" cy="1438275"/>
          </a:xfrm>
          <a:prstGeom prst="rect">
            <a:avLst/>
          </a:prstGeom>
        </p:spPr>
      </p:pic>
      <p:pic>
        <p:nvPicPr>
          <p:cNvPr id="5" name="Picture 4">
            <a:extLst>
              <a:ext uri="{FF2B5EF4-FFF2-40B4-BE49-F238E27FC236}">
                <a16:creationId xmlns:a16="http://schemas.microsoft.com/office/drawing/2014/main" id="{2A427111-58CD-41A7-9558-2689DA0977A5}"/>
              </a:ext>
            </a:extLst>
          </p:cNvPr>
          <p:cNvPicPr>
            <a:picLocks noChangeAspect="1"/>
          </p:cNvPicPr>
          <p:nvPr/>
        </p:nvPicPr>
        <p:blipFill>
          <a:blip r:embed="rId5"/>
          <a:stretch>
            <a:fillRect/>
          </a:stretch>
        </p:blipFill>
        <p:spPr>
          <a:xfrm>
            <a:off x="8205031" y="2679817"/>
            <a:ext cx="656048" cy="679068"/>
          </a:xfrm>
          <a:prstGeom prst="rect">
            <a:avLst/>
          </a:prstGeom>
        </p:spPr>
      </p:pic>
      <p:pic>
        <p:nvPicPr>
          <p:cNvPr id="6" name="Picture 5">
            <a:extLst>
              <a:ext uri="{FF2B5EF4-FFF2-40B4-BE49-F238E27FC236}">
                <a16:creationId xmlns:a16="http://schemas.microsoft.com/office/drawing/2014/main" id="{33169DCF-0A98-47A3-8303-3B45015C15C5}"/>
              </a:ext>
            </a:extLst>
          </p:cNvPr>
          <p:cNvPicPr>
            <a:picLocks noChangeAspect="1"/>
          </p:cNvPicPr>
          <p:nvPr/>
        </p:nvPicPr>
        <p:blipFill>
          <a:blip r:embed="rId6"/>
          <a:stretch>
            <a:fillRect/>
          </a:stretch>
        </p:blipFill>
        <p:spPr>
          <a:xfrm>
            <a:off x="5453253" y="2709333"/>
            <a:ext cx="656048" cy="649552"/>
          </a:xfrm>
          <a:prstGeom prst="rect">
            <a:avLst/>
          </a:prstGeom>
        </p:spPr>
      </p:pic>
      <p:pic>
        <p:nvPicPr>
          <p:cNvPr id="7" name="Picture 6">
            <a:extLst>
              <a:ext uri="{FF2B5EF4-FFF2-40B4-BE49-F238E27FC236}">
                <a16:creationId xmlns:a16="http://schemas.microsoft.com/office/drawing/2014/main" id="{21C6F27D-9761-4498-B2E3-1CD39A2671E3}"/>
              </a:ext>
            </a:extLst>
          </p:cNvPr>
          <p:cNvPicPr>
            <a:picLocks noChangeAspect="1"/>
          </p:cNvPicPr>
          <p:nvPr/>
        </p:nvPicPr>
        <p:blipFill>
          <a:blip r:embed="rId7"/>
          <a:stretch>
            <a:fillRect/>
          </a:stretch>
        </p:blipFill>
        <p:spPr>
          <a:xfrm>
            <a:off x="10510909" y="2075921"/>
            <a:ext cx="771525" cy="809625"/>
          </a:xfrm>
          <a:prstGeom prst="rect">
            <a:avLst/>
          </a:prstGeom>
        </p:spPr>
      </p:pic>
      <p:pic>
        <p:nvPicPr>
          <p:cNvPr id="8" name="Picture 7">
            <a:extLst>
              <a:ext uri="{FF2B5EF4-FFF2-40B4-BE49-F238E27FC236}">
                <a16:creationId xmlns:a16="http://schemas.microsoft.com/office/drawing/2014/main" id="{5FE09FF3-21B2-41E2-9BBA-1F4CE98D4DAB}"/>
              </a:ext>
            </a:extLst>
          </p:cNvPr>
          <p:cNvPicPr>
            <a:picLocks noChangeAspect="1"/>
          </p:cNvPicPr>
          <p:nvPr/>
        </p:nvPicPr>
        <p:blipFill>
          <a:blip r:embed="rId8"/>
          <a:stretch>
            <a:fillRect/>
          </a:stretch>
        </p:blipFill>
        <p:spPr>
          <a:xfrm>
            <a:off x="10394678" y="3567642"/>
            <a:ext cx="781465" cy="809626"/>
          </a:xfrm>
          <a:prstGeom prst="rect">
            <a:avLst/>
          </a:prstGeom>
        </p:spPr>
      </p:pic>
    </p:spTree>
    <p:extLst>
      <p:ext uri="{BB962C8B-B14F-4D97-AF65-F5344CB8AC3E}">
        <p14:creationId xmlns:p14="http://schemas.microsoft.com/office/powerpoint/2010/main" val="123380552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Framework</a:t>
            </a:r>
          </a:p>
        </p:txBody>
      </p:sp>
      <p:sp>
        <p:nvSpPr>
          <p:cNvPr id="3" name="Content Placeholder 2"/>
          <p:cNvSpPr>
            <a:spLocks noGrp="1"/>
          </p:cNvSpPr>
          <p:nvPr>
            <p:ph idx="1"/>
          </p:nvPr>
        </p:nvSpPr>
        <p:spPr/>
        <p:txBody>
          <a:bodyPr>
            <a:normAutofit/>
          </a:bodyPr>
          <a:lstStyle/>
          <a:p>
            <a:r>
              <a:rPr lang="en-US" dirty="0"/>
              <a:t>Angular organizes code through </a:t>
            </a:r>
            <a:r>
              <a:rPr lang="en-US" b="1" dirty="0"/>
              <a:t>modules</a:t>
            </a:r>
            <a:r>
              <a:rPr lang="en-US" dirty="0"/>
              <a:t>, provides UI widgets through </a:t>
            </a:r>
            <a:r>
              <a:rPr lang="en-US" b="1" dirty="0"/>
              <a:t>components</a:t>
            </a:r>
            <a:r>
              <a:rPr lang="en-US" dirty="0"/>
              <a:t>, formats data with </a:t>
            </a:r>
            <a:r>
              <a:rPr lang="en-US" b="1" dirty="0"/>
              <a:t>pipes</a:t>
            </a:r>
            <a:r>
              <a:rPr lang="en-US" dirty="0"/>
              <a:t>, manipulates the DOM through </a:t>
            </a:r>
            <a:r>
              <a:rPr lang="en-US" b="1" dirty="0"/>
              <a:t>directives</a:t>
            </a:r>
            <a:r>
              <a:rPr lang="en-US" dirty="0"/>
              <a:t>, provides access to REST </a:t>
            </a:r>
            <a:r>
              <a:rPr lang="en-US" b="1" dirty="0"/>
              <a:t>services</a:t>
            </a:r>
            <a:r>
              <a:rPr lang="en-US" dirty="0"/>
              <a:t> through the HTTP module, enhances HTML forms, application routing, etc…</a:t>
            </a:r>
          </a:p>
        </p:txBody>
      </p:sp>
    </p:spTree>
    <p:extLst>
      <p:ext uri="{BB962C8B-B14F-4D97-AF65-F5344CB8AC3E}">
        <p14:creationId xmlns:p14="http://schemas.microsoft.com/office/powerpoint/2010/main" val="205447851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Code</a:t>
            </a:r>
          </a:p>
        </p:txBody>
      </p:sp>
      <p:sp>
        <p:nvSpPr>
          <p:cNvPr id="3" name="Content Placeholder 2"/>
          <p:cNvSpPr>
            <a:spLocks noGrp="1"/>
          </p:cNvSpPr>
          <p:nvPr>
            <p:ph idx="1"/>
          </p:nvPr>
        </p:nvSpPr>
        <p:spPr>
          <a:xfrm>
            <a:off x="838200" y="1825625"/>
            <a:ext cx="5538216" cy="4351338"/>
          </a:xfrm>
        </p:spPr>
        <p:txBody>
          <a:bodyPr>
            <a:normAutofit/>
          </a:bodyPr>
          <a:lstStyle/>
          <a:p>
            <a:r>
              <a:rPr lang="en-US" dirty="0"/>
              <a:t>Visual Studio Code is among the most popular editors for coding JavaScript applications</a:t>
            </a:r>
          </a:p>
          <a:p>
            <a:r>
              <a:rPr lang="en-US" dirty="0"/>
              <a:t>VS Code itself is an Electron-based editor coded with Chromium and Node.js using HTML/CSS/JavaScript</a:t>
            </a:r>
          </a:p>
          <a:p>
            <a:r>
              <a:rPr lang="en-US" dirty="0"/>
              <a:t>VS Code is an open-source project</a:t>
            </a:r>
          </a:p>
          <a:p>
            <a:endParaRPr lang="en-US" dirty="0"/>
          </a:p>
        </p:txBody>
      </p:sp>
      <p:pic>
        <p:nvPicPr>
          <p:cNvPr id="4" name="Picture 3"/>
          <p:cNvPicPr>
            <a:picLocks noChangeAspect="1"/>
          </p:cNvPicPr>
          <p:nvPr/>
        </p:nvPicPr>
        <p:blipFill>
          <a:blip r:embed="rId3"/>
          <a:stretch>
            <a:fillRect/>
          </a:stretch>
        </p:blipFill>
        <p:spPr>
          <a:xfrm>
            <a:off x="6504495" y="1916461"/>
            <a:ext cx="4843011" cy="2772844"/>
          </a:xfrm>
          <a:prstGeom prst="rect">
            <a:avLst/>
          </a:prstGeom>
        </p:spPr>
      </p:pic>
      <p:sp>
        <p:nvSpPr>
          <p:cNvPr id="5" name="TextBox 4"/>
          <p:cNvSpPr txBox="1"/>
          <p:nvPr/>
        </p:nvSpPr>
        <p:spPr>
          <a:xfrm>
            <a:off x="6726936" y="4689305"/>
            <a:ext cx="4398127" cy="1261884"/>
          </a:xfrm>
          <a:prstGeom prst="rect">
            <a:avLst/>
          </a:prstGeom>
          <a:noFill/>
        </p:spPr>
        <p:txBody>
          <a:bodyPr wrap="none" rtlCol="0">
            <a:spAutoFit/>
          </a:bodyPr>
          <a:lstStyle/>
          <a:p>
            <a:pPr algn="ctr"/>
            <a:r>
              <a:rPr lang="en-US" sz="2800" dirty="0"/>
              <a:t>http://</a:t>
            </a:r>
            <a:r>
              <a:rPr lang="en-US" sz="2800" dirty="0" err="1"/>
              <a:t>code.visualstudio.com</a:t>
            </a:r>
            <a:br>
              <a:rPr lang="en-US" sz="2800" dirty="0"/>
            </a:br>
            <a:br>
              <a:rPr lang="en-US" sz="2800" dirty="0"/>
            </a:br>
            <a:r>
              <a:rPr lang="en-US" sz="2000" dirty="0"/>
              <a:t>(runs on Windows, </a:t>
            </a:r>
            <a:r>
              <a:rPr lang="en-US" sz="2000" dirty="0" err="1"/>
              <a:t>MacOS</a:t>
            </a:r>
            <a:r>
              <a:rPr lang="en-US" sz="2000" dirty="0"/>
              <a:t> &amp; Linux)</a:t>
            </a:r>
          </a:p>
        </p:txBody>
      </p:sp>
    </p:spTree>
    <p:extLst>
      <p:ext uri="{BB962C8B-B14F-4D97-AF65-F5344CB8AC3E}">
        <p14:creationId xmlns:p14="http://schemas.microsoft.com/office/powerpoint/2010/main" val="105902559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and NPM</a:t>
            </a:r>
          </a:p>
        </p:txBody>
      </p:sp>
      <p:sp>
        <p:nvSpPr>
          <p:cNvPr id="3" name="Content Placeholder 2"/>
          <p:cNvSpPr>
            <a:spLocks noGrp="1"/>
          </p:cNvSpPr>
          <p:nvPr>
            <p:ph idx="1"/>
          </p:nvPr>
        </p:nvSpPr>
        <p:spPr>
          <a:xfrm>
            <a:off x="838200" y="1825625"/>
            <a:ext cx="5062728" cy="4351338"/>
          </a:xfrm>
        </p:spPr>
        <p:txBody>
          <a:bodyPr>
            <a:normAutofit/>
          </a:bodyPr>
          <a:lstStyle/>
          <a:p>
            <a:r>
              <a:rPr lang="en-US" dirty="0"/>
              <a:t>Node.js is server-side JavaScript</a:t>
            </a:r>
          </a:p>
          <a:p>
            <a:r>
              <a:rPr lang="en-US" dirty="0"/>
              <a:t>Node.js and its package manager, NPM, are used to manage the JavaScript packages needed for the development tool chain including Angular itself</a:t>
            </a:r>
          </a:p>
          <a:p>
            <a:endParaRPr lang="en-US" dirty="0"/>
          </a:p>
        </p:txBody>
      </p:sp>
      <p:pic>
        <p:nvPicPr>
          <p:cNvPr id="5" name="Picture 4">
            <a:extLst>
              <a:ext uri="{FF2B5EF4-FFF2-40B4-BE49-F238E27FC236}">
                <a16:creationId xmlns:a16="http://schemas.microsoft.com/office/drawing/2014/main" id="{71A96259-818C-453D-BE3A-38C22FAE656E}"/>
              </a:ext>
            </a:extLst>
          </p:cNvPr>
          <p:cNvPicPr>
            <a:picLocks noChangeAspect="1"/>
          </p:cNvPicPr>
          <p:nvPr/>
        </p:nvPicPr>
        <p:blipFill>
          <a:blip r:embed="rId3"/>
          <a:stretch>
            <a:fillRect/>
          </a:stretch>
        </p:blipFill>
        <p:spPr>
          <a:xfrm>
            <a:off x="6096000" y="1253331"/>
            <a:ext cx="5823985" cy="4351338"/>
          </a:xfrm>
          <a:prstGeom prst="rect">
            <a:avLst/>
          </a:prstGeom>
        </p:spPr>
      </p:pic>
    </p:spTree>
    <p:extLst>
      <p:ext uri="{BB962C8B-B14F-4D97-AF65-F5344CB8AC3E}">
        <p14:creationId xmlns:p14="http://schemas.microsoft.com/office/powerpoint/2010/main" val="39419050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Webpack</a:t>
            </a:r>
          </a:p>
        </p:txBody>
      </p:sp>
      <p:sp>
        <p:nvSpPr>
          <p:cNvPr id="3" name="Content Placeholder 2"/>
          <p:cNvSpPr>
            <a:spLocks noGrp="1"/>
          </p:cNvSpPr>
          <p:nvPr>
            <p:ph idx="1"/>
          </p:nvPr>
        </p:nvSpPr>
        <p:spPr/>
        <p:txBody>
          <a:bodyPr>
            <a:normAutofit/>
          </a:bodyPr>
          <a:lstStyle/>
          <a:p>
            <a:r>
              <a:rPr lang="en-US" dirty="0"/>
              <a:t>Angular and the application's JavaScript files are bundled with a tool named Webpack</a:t>
            </a:r>
          </a:p>
          <a:p>
            <a:r>
              <a:rPr lang="en-US" dirty="0"/>
              <a:t>When bundling the files, Webpack runs the files though specially configured loaders such as TypeScript to transpile the code</a:t>
            </a:r>
          </a:p>
          <a:p>
            <a:r>
              <a:rPr lang="en-US" dirty="0"/>
              <a:t>Webpack also provides the web development server</a:t>
            </a:r>
          </a:p>
        </p:txBody>
      </p:sp>
    </p:spTree>
    <p:extLst>
      <p:ext uri="{BB962C8B-B14F-4D97-AF65-F5344CB8AC3E}">
        <p14:creationId xmlns:p14="http://schemas.microsoft.com/office/powerpoint/2010/main" val="18271707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TypeScript</a:t>
            </a:r>
          </a:p>
        </p:txBody>
      </p:sp>
      <p:sp>
        <p:nvSpPr>
          <p:cNvPr id="3" name="Content Placeholder 2"/>
          <p:cNvSpPr>
            <a:spLocks noGrp="1"/>
          </p:cNvSpPr>
          <p:nvPr>
            <p:ph idx="1"/>
          </p:nvPr>
        </p:nvSpPr>
        <p:spPr/>
        <p:txBody>
          <a:bodyPr>
            <a:normAutofit/>
          </a:bodyPr>
          <a:lstStyle/>
          <a:p>
            <a:r>
              <a:rPr lang="en-US" dirty="0"/>
              <a:t>Angular is a JavaScript based framework</a:t>
            </a:r>
          </a:p>
          <a:p>
            <a:r>
              <a:rPr lang="en-US" dirty="0"/>
              <a:t>Angular can be coded with JavaScript but TypeScript is preferred</a:t>
            </a:r>
          </a:p>
          <a:p>
            <a:r>
              <a:rPr lang="en-US" dirty="0"/>
              <a:t>TypeScript </a:t>
            </a:r>
            <a:r>
              <a:rPr lang="en-US" dirty="0" err="1"/>
              <a:t>transpiles</a:t>
            </a:r>
            <a:r>
              <a:rPr lang="en-US" dirty="0"/>
              <a:t> code to JavaScript which is then executed by the browser</a:t>
            </a:r>
          </a:p>
          <a:p>
            <a:r>
              <a:rPr lang="en-US" dirty="0"/>
              <a:t>TypeScript brings strong-typing to the loosely-typed JavaScript language</a:t>
            </a:r>
          </a:p>
          <a:p>
            <a:r>
              <a:rPr lang="en-US" dirty="0"/>
              <a:t>Strong-typing supports JavaScript at the enterprise level</a:t>
            </a:r>
          </a:p>
          <a:p>
            <a:endParaRPr lang="en-US" dirty="0"/>
          </a:p>
        </p:txBody>
      </p:sp>
    </p:spTree>
    <p:extLst>
      <p:ext uri="{BB962C8B-B14F-4D97-AF65-F5344CB8AC3E}">
        <p14:creationId xmlns:p14="http://schemas.microsoft.com/office/powerpoint/2010/main" val="10106387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SASS</a:t>
            </a:r>
          </a:p>
        </p:txBody>
      </p:sp>
      <p:sp>
        <p:nvSpPr>
          <p:cNvPr id="3" name="Content Placeholder 2"/>
          <p:cNvSpPr>
            <a:spLocks noGrp="1"/>
          </p:cNvSpPr>
          <p:nvPr>
            <p:ph idx="1"/>
          </p:nvPr>
        </p:nvSpPr>
        <p:spPr/>
        <p:txBody>
          <a:bodyPr>
            <a:normAutofit/>
          </a:bodyPr>
          <a:lstStyle/>
          <a:p>
            <a:r>
              <a:rPr lang="en-US" dirty="0"/>
              <a:t>SASS will be used transpile all CSS code in the Angular application</a:t>
            </a:r>
          </a:p>
          <a:p>
            <a:r>
              <a:rPr lang="en-US" dirty="0"/>
              <a:t>There are two kinds of SASS files</a:t>
            </a:r>
          </a:p>
          <a:p>
            <a:pPr lvl="1"/>
            <a:r>
              <a:rPr lang="en-US" dirty="0"/>
              <a:t>Web Page SASS – produces the application's global stylesheet</a:t>
            </a:r>
          </a:p>
          <a:p>
            <a:pPr lvl="1"/>
            <a:r>
              <a:rPr lang="en-US" dirty="0"/>
              <a:t>Component SASS – produces a component's stylesheet following Web Components CSS standards</a:t>
            </a:r>
          </a:p>
          <a:p>
            <a:r>
              <a:rPr lang="en-US" dirty="0"/>
              <a:t>Through the use of WebPack, SASS will be loaded, transpiled and added to the JavaScript bundle through the use of import and require statements in the TypeScript code</a:t>
            </a:r>
          </a:p>
        </p:txBody>
      </p:sp>
    </p:spTree>
    <p:extLst>
      <p:ext uri="{BB962C8B-B14F-4D97-AF65-F5344CB8AC3E}">
        <p14:creationId xmlns:p14="http://schemas.microsoft.com/office/powerpoint/2010/main" val="2693742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1585-C96F-4C44-BB3D-A555C37DE7A1}"/>
              </a:ext>
            </a:extLst>
          </p:cNvPr>
          <p:cNvSpPr>
            <a:spLocks noGrp="1"/>
          </p:cNvSpPr>
          <p:nvPr>
            <p:ph type="title"/>
          </p:nvPr>
        </p:nvSpPr>
        <p:spPr/>
        <p:txBody>
          <a:bodyPr/>
          <a:lstStyle/>
          <a:p>
            <a:r>
              <a:rPr lang="en-US" dirty="0"/>
              <a:t>Architecture Overview</a:t>
            </a:r>
            <a:endParaRPr lang="pt-PT" dirty="0"/>
          </a:p>
        </p:txBody>
      </p:sp>
      <p:pic>
        <p:nvPicPr>
          <p:cNvPr id="1026" name="Picture 2" descr="overview">
            <a:extLst>
              <a:ext uri="{FF2B5EF4-FFF2-40B4-BE49-F238E27FC236}">
                <a16:creationId xmlns:a16="http://schemas.microsoft.com/office/drawing/2014/main" id="{47027B3B-A203-4883-90E6-95CF9D8CEC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7999" y="1825625"/>
            <a:ext cx="855600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1931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Module Systems</a:t>
            </a:r>
          </a:p>
        </p:txBody>
      </p:sp>
      <p:sp>
        <p:nvSpPr>
          <p:cNvPr id="3" name="Content Placeholder 2"/>
          <p:cNvSpPr>
            <a:spLocks noGrp="1"/>
          </p:cNvSpPr>
          <p:nvPr>
            <p:ph idx="1"/>
          </p:nvPr>
        </p:nvSpPr>
        <p:spPr/>
        <p:txBody>
          <a:bodyPr>
            <a:normAutofit/>
          </a:bodyPr>
          <a:lstStyle/>
          <a:p>
            <a:r>
              <a:rPr lang="en-US" dirty="0"/>
              <a:t>Two module systems are used to build Angular applications:</a:t>
            </a:r>
          </a:p>
          <a:p>
            <a:pPr lvl="1"/>
            <a:r>
              <a:rPr lang="en-US" dirty="0"/>
              <a:t>ES2015</a:t>
            </a:r>
          </a:p>
          <a:p>
            <a:pPr lvl="1"/>
            <a:r>
              <a:rPr lang="en-US" dirty="0"/>
              <a:t>Angular</a:t>
            </a:r>
          </a:p>
        </p:txBody>
      </p:sp>
    </p:spTree>
    <p:extLst>
      <p:ext uri="{BB962C8B-B14F-4D97-AF65-F5344CB8AC3E}">
        <p14:creationId xmlns:p14="http://schemas.microsoft.com/office/powerpoint/2010/main" val="12717868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Modules</a:t>
            </a:r>
          </a:p>
        </p:txBody>
      </p:sp>
      <p:sp>
        <p:nvSpPr>
          <p:cNvPr id="3" name="Content Placeholder 2"/>
          <p:cNvSpPr>
            <a:spLocks noGrp="1"/>
          </p:cNvSpPr>
          <p:nvPr>
            <p:ph idx="1"/>
          </p:nvPr>
        </p:nvSpPr>
        <p:spPr/>
        <p:txBody>
          <a:bodyPr>
            <a:normAutofit/>
          </a:bodyPr>
          <a:lstStyle/>
          <a:p>
            <a:r>
              <a:rPr lang="en-US" dirty="0" err="1"/>
              <a:t>Javascript</a:t>
            </a:r>
            <a:r>
              <a:rPr lang="en-US" dirty="0"/>
              <a:t> modules available through the use of Babel and Webpack</a:t>
            </a:r>
          </a:p>
          <a:p>
            <a:r>
              <a:rPr lang="en-US" dirty="0"/>
              <a:t>When Angular is installed in the application via NPM, it can be easily imported using the </a:t>
            </a:r>
            <a:r>
              <a:rPr lang="en-US" b="1" dirty="0"/>
              <a:t>import</a:t>
            </a:r>
            <a:r>
              <a:rPr lang="en-US" dirty="0"/>
              <a:t> syntax of ES2015 modules</a:t>
            </a:r>
          </a:p>
        </p:txBody>
      </p:sp>
      <p:pic>
        <p:nvPicPr>
          <p:cNvPr id="5" name="Picture 4">
            <a:extLst>
              <a:ext uri="{FF2B5EF4-FFF2-40B4-BE49-F238E27FC236}">
                <a16:creationId xmlns:a16="http://schemas.microsoft.com/office/drawing/2014/main" id="{C69AEB96-BF95-4178-9161-B81AC0152753}"/>
              </a:ext>
            </a:extLst>
          </p:cNvPr>
          <p:cNvPicPr>
            <a:picLocks noChangeAspect="1"/>
          </p:cNvPicPr>
          <p:nvPr/>
        </p:nvPicPr>
        <p:blipFill>
          <a:blip r:embed="rId3"/>
          <a:stretch>
            <a:fillRect/>
          </a:stretch>
        </p:blipFill>
        <p:spPr>
          <a:xfrm>
            <a:off x="698586" y="3614458"/>
            <a:ext cx="10794828" cy="1180349"/>
          </a:xfrm>
          <a:prstGeom prst="rect">
            <a:avLst/>
          </a:prstGeom>
        </p:spPr>
      </p:pic>
    </p:spTree>
    <p:extLst>
      <p:ext uri="{BB962C8B-B14F-4D97-AF65-F5344CB8AC3E}">
        <p14:creationId xmlns:p14="http://schemas.microsoft.com/office/powerpoint/2010/main" val="96672421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Modules</a:t>
            </a:r>
          </a:p>
        </p:txBody>
      </p:sp>
      <p:sp>
        <p:nvSpPr>
          <p:cNvPr id="3" name="Content Placeholder 2"/>
          <p:cNvSpPr>
            <a:spLocks noGrp="1"/>
          </p:cNvSpPr>
          <p:nvPr>
            <p:ph idx="1"/>
          </p:nvPr>
        </p:nvSpPr>
        <p:spPr/>
        <p:txBody>
          <a:bodyPr>
            <a:normAutofit/>
          </a:bodyPr>
          <a:lstStyle/>
          <a:p>
            <a:r>
              <a:rPr lang="en-US" dirty="0"/>
              <a:t>Modules are JavaScript classes decorated with </a:t>
            </a:r>
            <a:r>
              <a:rPr lang="en-US" dirty="0" err="1"/>
              <a:t>NgModule</a:t>
            </a:r>
            <a:endParaRPr lang="en-US" dirty="0"/>
          </a:p>
          <a:p>
            <a:r>
              <a:rPr lang="en-US" dirty="0" err="1"/>
              <a:t>NgModule</a:t>
            </a:r>
            <a:r>
              <a:rPr lang="en-US" dirty="0"/>
              <a:t> is imported from Angular Core</a:t>
            </a:r>
          </a:p>
          <a:p>
            <a:r>
              <a:rPr lang="en-US" dirty="0"/>
              <a:t>There are several options which can be configured</a:t>
            </a:r>
          </a:p>
          <a:p>
            <a:pPr lvl="1"/>
            <a:r>
              <a:rPr lang="en-US" dirty="0"/>
              <a:t>imports – includes dependent modules</a:t>
            </a:r>
          </a:p>
          <a:p>
            <a:pPr lvl="1"/>
            <a:r>
              <a:rPr lang="en-US" dirty="0"/>
              <a:t>declarations – includes components, directives and pipes</a:t>
            </a:r>
          </a:p>
          <a:p>
            <a:pPr lvl="1"/>
            <a:r>
              <a:rPr lang="en-US" dirty="0"/>
              <a:t>bootstrap – bootstraps the Angular application with the specified component, typically this is </a:t>
            </a:r>
            <a:r>
              <a:rPr lang="en-US" dirty="0" err="1"/>
              <a:t>AppComponent</a:t>
            </a:r>
            <a:endParaRPr lang="en-US" dirty="0"/>
          </a:p>
          <a:p>
            <a:pPr lvl="1"/>
            <a:r>
              <a:rPr lang="en-US" dirty="0"/>
              <a:t>providers </a:t>
            </a:r>
            <a:r>
              <a:rPr lang="mr-IN" dirty="0"/>
              <a:t>–</a:t>
            </a:r>
            <a:r>
              <a:rPr lang="en-US" dirty="0"/>
              <a:t> register services for dependency injection</a:t>
            </a:r>
          </a:p>
        </p:txBody>
      </p:sp>
    </p:spTree>
    <p:extLst>
      <p:ext uri="{BB962C8B-B14F-4D97-AF65-F5344CB8AC3E}">
        <p14:creationId xmlns:p14="http://schemas.microsoft.com/office/powerpoint/2010/main" val="102247490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Components</a:t>
            </a:r>
          </a:p>
        </p:txBody>
      </p:sp>
      <p:sp>
        <p:nvSpPr>
          <p:cNvPr id="3" name="Content Placeholder 2"/>
          <p:cNvSpPr>
            <a:spLocks noGrp="1"/>
          </p:cNvSpPr>
          <p:nvPr>
            <p:ph idx="1"/>
          </p:nvPr>
        </p:nvSpPr>
        <p:spPr/>
        <p:txBody>
          <a:bodyPr>
            <a:normAutofit/>
          </a:bodyPr>
          <a:lstStyle/>
          <a:p>
            <a:r>
              <a:rPr lang="en-US" dirty="0"/>
              <a:t>JavaScript class decorated with the Component decorator</a:t>
            </a:r>
          </a:p>
          <a:p>
            <a:r>
              <a:rPr lang="en-US" dirty="0"/>
              <a:t>The Component decorator supports many options</a:t>
            </a:r>
          </a:p>
          <a:p>
            <a:pPr lvl="1"/>
            <a:r>
              <a:rPr lang="en-US" dirty="0"/>
              <a:t>selector – the CSS selector the component will use as a marker in the DOM to know where to place the component</a:t>
            </a:r>
          </a:p>
          <a:p>
            <a:pPr lvl="1"/>
            <a:r>
              <a:rPr lang="en-US" dirty="0"/>
              <a:t>templateUrl – URL points to the file containing the HTML template</a:t>
            </a:r>
          </a:p>
          <a:p>
            <a:pPr lvl="1"/>
            <a:r>
              <a:rPr lang="en-US" dirty="0" err="1"/>
              <a:t>styleUrls</a:t>
            </a:r>
            <a:r>
              <a:rPr lang="en-US" dirty="0"/>
              <a:t> – URL pointing to various CSS stylesheets</a:t>
            </a:r>
          </a:p>
        </p:txBody>
      </p:sp>
    </p:spTree>
    <p:extLst>
      <p:ext uri="{BB962C8B-B14F-4D97-AF65-F5344CB8AC3E}">
        <p14:creationId xmlns:p14="http://schemas.microsoft.com/office/powerpoint/2010/main" val="195881024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Services</a:t>
            </a:r>
          </a:p>
        </p:txBody>
      </p:sp>
      <p:sp>
        <p:nvSpPr>
          <p:cNvPr id="3" name="Content Placeholder 2"/>
          <p:cNvSpPr>
            <a:spLocks noGrp="1"/>
          </p:cNvSpPr>
          <p:nvPr>
            <p:ph idx="1"/>
          </p:nvPr>
        </p:nvSpPr>
        <p:spPr/>
        <p:txBody>
          <a:bodyPr>
            <a:normAutofit/>
          </a:bodyPr>
          <a:lstStyle/>
          <a:p>
            <a:r>
              <a:rPr lang="en-US" dirty="0"/>
              <a:t>To create a service all that is need is to define a class, register it with the Angular part, then inject it via the constructor</a:t>
            </a:r>
          </a:p>
          <a:p>
            <a:r>
              <a:rPr lang="en-US" dirty="0"/>
              <a:t>Services must be registered via the providers option</a:t>
            </a:r>
          </a:p>
          <a:p>
            <a:r>
              <a:rPr lang="en-US" dirty="0"/>
              <a:t>Each Angular part which will use the service does not need to register it, but it must be registered at the module level for all parts in the module to use it</a:t>
            </a:r>
          </a:p>
          <a:p>
            <a:r>
              <a:rPr lang="en-US" dirty="0"/>
              <a:t>It is possible to change implementations of a service without having to rewrite a lot of code, and replace concrete instances with mocked versions when unit testing, etc…</a:t>
            </a:r>
          </a:p>
        </p:txBody>
      </p:sp>
    </p:spTree>
    <p:extLst>
      <p:ext uri="{BB962C8B-B14F-4D97-AF65-F5344CB8AC3E}">
        <p14:creationId xmlns:p14="http://schemas.microsoft.com/office/powerpoint/2010/main" val="198506067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3345" y="2106842"/>
            <a:ext cx="4925682"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a:t>
            </a:r>
            <a:r>
              <a:rPr lang="en-US" sz="1961" dirty="0" err="1">
                <a:solidFill>
                  <a:srgbClr val="7030A0"/>
                </a:solidFill>
                <a:latin typeface="Consolas" charset="0"/>
                <a:ea typeface="Consolas" charset="0"/>
                <a:cs typeface="Consolas" charset="0"/>
              </a:rPr>
              <a:t>NgModule</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imports: [ </a:t>
            </a:r>
            <a:r>
              <a:rPr lang="en-US" sz="1961" dirty="0" err="1">
                <a:solidFill>
                  <a:srgbClr val="000000"/>
                </a:solidFill>
                <a:latin typeface="Consolas" charset="0"/>
                <a:ea typeface="Consolas" charset="0"/>
                <a:cs typeface="Consolas" charset="0"/>
              </a:rPr>
              <a:t>BrowserModule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declarations: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bootstrap: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AppModule</a:t>
            </a:r>
            <a:r>
              <a:rPr lang="en-US" sz="1961" dirty="0">
                <a:solidFill>
                  <a:srgbClr val="000000"/>
                </a:solidFill>
                <a:latin typeface="Consolas" charset="0"/>
                <a:ea typeface="Consolas" charset="0"/>
                <a:cs typeface="Consolas" charset="0"/>
              </a:rPr>
              <a:t> { }</a:t>
            </a:r>
          </a:p>
        </p:txBody>
      </p:sp>
      <p:sp>
        <p:nvSpPr>
          <p:cNvPr id="6" name="TextBox 5"/>
          <p:cNvSpPr txBox="1"/>
          <p:nvPr/>
        </p:nvSpPr>
        <p:spPr>
          <a:xfrm>
            <a:off x="5318679" y="2106841"/>
            <a:ext cx="6723468"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@Component</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selector: "widget-tool",</a:t>
            </a:r>
          </a:p>
          <a:p>
            <a:pPr>
              <a:lnSpc>
                <a:spcPct val="90000"/>
              </a:lnSpc>
              <a:spcAft>
                <a:spcPts val="588"/>
              </a:spcAft>
            </a:pPr>
            <a:r>
              <a:rPr lang="en-US" sz="1961" dirty="0">
                <a:solidFill>
                  <a:srgbClr val="000000"/>
                </a:solidFill>
                <a:latin typeface="Consolas" charset="0"/>
                <a:ea typeface="Consolas" charset="0"/>
                <a:cs typeface="Consolas" charset="0"/>
              </a:rPr>
              <a:t>  template: require("./</a:t>
            </a:r>
            <a:r>
              <a:rPr lang="en-US" sz="1961" dirty="0" err="1">
                <a:solidFill>
                  <a:srgbClr val="000000"/>
                </a:solidFill>
                <a:latin typeface="Consolas" charset="0"/>
                <a:ea typeface="Consolas" charset="0"/>
                <a:cs typeface="Consolas" charset="0"/>
              </a:rPr>
              <a:t>app.component.html</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styles: [ require("./</a:t>
            </a:r>
            <a:r>
              <a:rPr lang="en-US" sz="1961" dirty="0" err="1">
                <a:solidFill>
                  <a:srgbClr val="000000"/>
                </a:solidFill>
                <a:latin typeface="Consolas" charset="0"/>
                <a:ea typeface="Consolas" charset="0"/>
                <a:cs typeface="Consolas" charset="0"/>
              </a:rPr>
              <a:t>app.component.scss</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 }</a:t>
            </a:r>
          </a:p>
        </p:txBody>
      </p:sp>
      <p:sp>
        <p:nvSpPr>
          <p:cNvPr id="7" name="TextBox 6"/>
          <p:cNvSpPr txBox="1"/>
          <p:nvPr/>
        </p:nvSpPr>
        <p:spPr>
          <a:xfrm>
            <a:off x="821315" y="1491319"/>
            <a:ext cx="4269742"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Module Registration</a:t>
            </a:r>
          </a:p>
        </p:txBody>
      </p:sp>
      <p:sp>
        <p:nvSpPr>
          <p:cNvPr id="8" name="TextBox 7"/>
          <p:cNvSpPr txBox="1"/>
          <p:nvPr/>
        </p:nvSpPr>
        <p:spPr>
          <a:xfrm>
            <a:off x="6300955" y="1491319"/>
            <a:ext cx="4758916"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Component Registration</a:t>
            </a:r>
          </a:p>
        </p:txBody>
      </p:sp>
    </p:spTree>
    <p:extLst>
      <p:ext uri="{BB962C8B-B14F-4D97-AF65-F5344CB8AC3E}">
        <p14:creationId xmlns:p14="http://schemas.microsoft.com/office/powerpoint/2010/main" val="149073092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Sérgio Azevedo</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6092274"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panose="020B0502040204020203" pitchFamily="34" charset="0"/>
                <a:cs typeface="Segoe UI" panose="020B0502040204020203" pitchFamily="34" charset="0"/>
              </a:rPr>
              <a:t>Senior Software Engineer @</a:t>
            </a:r>
            <a:r>
              <a:rPr lang="en-AU" sz="2399" b="1" dirty="0" err="1">
                <a:solidFill>
                  <a:prstClr val="black"/>
                </a:solidFill>
                <a:latin typeface="Segoe UI" panose="020B0502040204020203" pitchFamily="34" charset="0"/>
                <a:cs typeface="Segoe UI" panose="020B0502040204020203" pitchFamily="34" charset="0"/>
              </a:rPr>
              <a:t>Devscope</a:t>
            </a:r>
            <a:endParaRPr lang="en-AU" sz="2399" b="1"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sergio.azevedo@devscope.net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a:t>
            </a:r>
            <a:r>
              <a:rPr lang="en-US" sz="2399" dirty="0" err="1">
                <a:solidFill>
                  <a:prstClr val="black"/>
                </a:solidFill>
                <a:latin typeface="Segoe UI" panose="020B0502040204020203" pitchFamily="34" charset="0"/>
                <a:cs typeface="Segoe UI" panose="020B0502040204020203" pitchFamily="34" charset="0"/>
              </a:rPr>
              <a:t>sergioltazevedo</a:t>
            </a:r>
            <a:endParaRPr lang="en-US" sz="2399"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rPr>
              <a:t>@</a:t>
            </a:r>
            <a:r>
              <a:rPr lang="en-US" sz="2399" dirty="0" err="1">
                <a:solidFill>
                  <a:prstClr val="black"/>
                </a:solidFill>
                <a:latin typeface="Segoe UI" panose="020B0502040204020203" pitchFamily="34" charset="0"/>
                <a:cs typeface="Segoe UI" panose="020B0502040204020203" pitchFamily="34" charset="0"/>
              </a:rPr>
              <a:t>thylux</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16" name="Picture 15" descr="A person standing in front of a river&#10;&#10;Description generated with high confidence">
            <a:extLst>
              <a:ext uri="{FF2B5EF4-FFF2-40B4-BE49-F238E27FC236}">
                <a16:creationId xmlns:a16="http://schemas.microsoft.com/office/drawing/2014/main" id="{A53E8750-9D2B-45CA-841F-563BD560C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014" y="429781"/>
            <a:ext cx="5064387" cy="5292000"/>
          </a:xfrm>
          <a:prstGeom prst="rect">
            <a:avLst/>
          </a:prstGeom>
        </p:spPr>
      </p:pic>
    </p:spTree>
    <p:extLst>
      <p:ext uri="{BB962C8B-B14F-4D97-AF65-F5344CB8AC3E}">
        <p14:creationId xmlns:p14="http://schemas.microsoft.com/office/powerpoint/2010/main" val="148525955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493"/>
            <a:ext cx="11466488" cy="1163637"/>
          </a:xfrm>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2161508" y="1949577"/>
            <a:ext cx="7575160" cy="445059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2161508" y="1286933"/>
            <a:ext cx="7575160" cy="523220"/>
          </a:xfrm>
          <a:prstGeom prst="rect">
            <a:avLst/>
          </a:prstGeom>
        </p:spPr>
        <p:txBody>
          <a:bodyPr wrap="square">
            <a:spAutoFit/>
          </a:bodyPr>
          <a:lstStyle/>
          <a:p>
            <a:r>
              <a:rPr lang="pt-PT" sz="2800" dirty="0"/>
              <a:t>https://github.com/DevScope/HandsOn-Angular</a:t>
            </a:r>
          </a:p>
        </p:txBody>
      </p:sp>
    </p:spTree>
    <p:extLst>
      <p:ext uri="{BB962C8B-B14F-4D97-AF65-F5344CB8AC3E}">
        <p14:creationId xmlns:p14="http://schemas.microsoft.com/office/powerpoint/2010/main" val="335599620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Want to know more?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36C37471-D3BC-4DB5-BFF7-939C7AEE29F2}"/>
              </a:ext>
            </a:extLst>
          </p:cNvPr>
          <p:cNvSpPr>
            <a:spLocks noGrp="1"/>
          </p:cNvSpPr>
          <p:nvPr>
            <p:ph idx="1"/>
          </p:nvPr>
        </p:nvSpPr>
        <p:spPr/>
        <p:txBody>
          <a:bodyPr/>
          <a:lstStyle/>
          <a:p>
            <a:r>
              <a:rPr lang="en-US" dirty="0"/>
              <a:t>Tour of Heroes - </a:t>
            </a:r>
            <a:r>
              <a:rPr lang="en-US" dirty="0">
                <a:hlinkClick r:id="rId3"/>
              </a:rPr>
              <a:t>https://angular.io/tutorial</a:t>
            </a:r>
            <a:endParaRPr lang="en-US" dirty="0"/>
          </a:p>
          <a:p>
            <a:pPr lvl="1"/>
            <a:r>
              <a:rPr lang="en-US" dirty="0"/>
              <a:t>Angular CLI</a:t>
            </a:r>
          </a:p>
          <a:p>
            <a:pPr lvl="1"/>
            <a:r>
              <a:rPr lang="en-US" dirty="0"/>
              <a:t>Angular Router</a:t>
            </a:r>
          </a:p>
          <a:p>
            <a:pPr lvl="1"/>
            <a:r>
              <a:rPr lang="pt-PT" dirty="0">
                <a:hlinkClick r:id="rId4"/>
              </a:rPr>
              <a:t>https://stackblitz.com/angular/pmkklxdkrva</a:t>
            </a:r>
            <a:r>
              <a:rPr lang="pt-PT" dirty="0"/>
              <a:t> (Live </a:t>
            </a:r>
            <a:r>
              <a:rPr lang="pt-PT" dirty="0" err="1"/>
              <a:t>example</a:t>
            </a:r>
            <a:r>
              <a:rPr lang="pt-PT" dirty="0"/>
              <a:t>)</a:t>
            </a:r>
          </a:p>
          <a:p>
            <a:pPr lvl="1"/>
            <a:endParaRPr lang="en-US" dirty="0"/>
          </a:p>
          <a:p>
            <a:r>
              <a:rPr lang="pt-PT" dirty="0" err="1"/>
              <a:t>Testing</a:t>
            </a:r>
            <a:r>
              <a:rPr lang="pt-PT" dirty="0"/>
              <a:t> - </a:t>
            </a:r>
            <a:r>
              <a:rPr lang="pt-PT" dirty="0">
                <a:hlinkClick r:id="rId5"/>
              </a:rPr>
              <a:t>https://angular.io/guide/testing</a:t>
            </a:r>
            <a:endParaRPr lang="pt-PT" dirty="0"/>
          </a:p>
          <a:p>
            <a:pPr lvl="1"/>
            <a:r>
              <a:rPr lang="en-US" dirty="0"/>
              <a:t>Karma</a:t>
            </a:r>
          </a:p>
          <a:p>
            <a:pPr lvl="1"/>
            <a:r>
              <a:rPr lang="en-US" dirty="0"/>
              <a:t>Jasmine</a:t>
            </a:r>
          </a:p>
          <a:p>
            <a:pPr lvl="1"/>
            <a:r>
              <a:rPr lang="pt-PT" dirty="0">
                <a:hlinkClick r:id="rId6"/>
              </a:rPr>
              <a:t>https://stackblitz.com/angular/pabybbaaxnk</a:t>
            </a:r>
            <a:r>
              <a:rPr lang="pt-PT" dirty="0"/>
              <a:t> (Live </a:t>
            </a:r>
            <a:r>
              <a:rPr lang="pt-PT" dirty="0" err="1"/>
              <a:t>example</a:t>
            </a:r>
            <a:r>
              <a:rPr lang="pt-PT" dirty="0"/>
              <a:t>)</a:t>
            </a:r>
          </a:p>
        </p:txBody>
      </p:sp>
    </p:spTree>
    <p:extLst>
      <p:ext uri="{BB962C8B-B14F-4D97-AF65-F5344CB8AC3E}">
        <p14:creationId xmlns:p14="http://schemas.microsoft.com/office/powerpoint/2010/main" val="151525372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2E7D6E-70FF-45D7-8332-EC20B94A1558}"/>
              </a:ext>
            </a:extLst>
          </p:cNvPr>
          <p:cNvPicPr>
            <a:picLocks noChangeAspect="1"/>
          </p:cNvPicPr>
          <p:nvPr/>
        </p:nvPicPr>
        <p:blipFill rotWithShape="1">
          <a:blip r:embed="rId4"/>
          <a:srcRect l="6097" r="6265"/>
          <a:stretch/>
        </p:blipFill>
        <p:spPr>
          <a:xfrm>
            <a:off x="576481" y="5027164"/>
            <a:ext cx="1448515" cy="1514424"/>
          </a:xfrm>
          <a:prstGeom prst="rect">
            <a:avLst/>
          </a:prstGeom>
        </p:spPr>
      </p:pic>
      <p:pic>
        <p:nvPicPr>
          <p:cNvPr id="10" name="Picture 9">
            <a:extLst>
              <a:ext uri="{FF2B5EF4-FFF2-40B4-BE49-F238E27FC236}">
                <a16:creationId xmlns:a16="http://schemas.microsoft.com/office/drawing/2014/main" id="{F8301ACA-519A-4BD3-BFBB-1E0BD6084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7176" y="5027164"/>
            <a:ext cx="1449288" cy="1514424"/>
          </a:xfrm>
          <a:prstGeom prst="rect">
            <a:avLst/>
          </a:prstGeom>
        </p:spPr>
      </p:pic>
      <p:sp>
        <p:nvSpPr>
          <p:cNvPr id="2" name="Rectangle 1">
            <a:extLst>
              <a:ext uri="{FF2B5EF4-FFF2-40B4-BE49-F238E27FC236}">
                <a16:creationId xmlns:a16="http://schemas.microsoft.com/office/drawing/2014/main" id="{0365909A-E416-43BC-A525-E75D0246B0C3}"/>
              </a:ext>
            </a:extLst>
          </p:cNvPr>
          <p:cNvSpPr/>
          <p:nvPr/>
        </p:nvSpPr>
        <p:spPr>
          <a:xfrm>
            <a:off x="5854262" y="5190273"/>
            <a:ext cx="4156841" cy="923330"/>
          </a:xfrm>
          <a:prstGeom prst="rect">
            <a:avLst/>
          </a:prstGeom>
        </p:spPr>
        <p:txBody>
          <a:bodyPr wrap="square">
            <a:spAutoFit/>
          </a:bodyPr>
          <a:lstStyle/>
          <a:p>
            <a:pPr marL="342834" indent="-342834" algn="r" defTabSz="914225"/>
            <a:r>
              <a:rPr lang="en-US" dirty="0">
                <a:latin typeface="Segoe UI" panose="020B0502040204020203" pitchFamily="34" charset="0"/>
                <a:cs typeface="Segoe UI" panose="020B0502040204020203" pitchFamily="34" charset="0"/>
              </a:rPr>
              <a:t>sergio.azevedo@devscope.net</a:t>
            </a:r>
          </a:p>
          <a:p>
            <a:pPr marL="342834" indent="-342834" algn="r" defTabSz="914225"/>
            <a:r>
              <a:rPr lang="en-US" dirty="0">
                <a:latin typeface="Segoe UI" panose="020B0502040204020203" pitchFamily="34" charset="0"/>
                <a:cs typeface="Segoe UI" panose="020B0502040204020203" pitchFamily="34" charset="0"/>
              </a:rPr>
              <a:t>linkedin.com/in/</a:t>
            </a:r>
            <a:r>
              <a:rPr lang="en-US" dirty="0" err="1">
                <a:latin typeface="Segoe UI" panose="020B0502040204020203" pitchFamily="34" charset="0"/>
                <a:cs typeface="Segoe UI" panose="020B0502040204020203" pitchFamily="34" charset="0"/>
              </a:rPr>
              <a:t>sltazevedo</a:t>
            </a:r>
            <a:endParaRPr lang="en-US" dirty="0">
              <a:latin typeface="Segoe UI" panose="020B0502040204020203" pitchFamily="34" charset="0"/>
              <a:cs typeface="Segoe UI" panose="020B0502040204020203" pitchFamily="34" charset="0"/>
            </a:endParaRPr>
          </a:p>
          <a:p>
            <a:pPr marL="342834" indent="-342834" algn="r" defTabSz="914225"/>
            <a:r>
              <a:rPr lang="en-US" dirty="0">
                <a:latin typeface="Segoe UI" panose="020B0502040204020203" pitchFamily="34" charset="0"/>
                <a:cs typeface="Segoe UI" panose="020B0502040204020203" pitchFamily="34" charset="0"/>
              </a:rPr>
              <a:t>@</a:t>
            </a:r>
            <a:r>
              <a:rPr lang="en-US" dirty="0" err="1">
                <a:latin typeface="Segoe UI" panose="020B0502040204020203" pitchFamily="34" charset="0"/>
                <a:cs typeface="Segoe UI" panose="020B0502040204020203" pitchFamily="34" charset="0"/>
              </a:rPr>
              <a:t>thylux</a:t>
            </a:r>
            <a:endParaRPr lang="en-US"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E236768-054A-4F8B-8688-7C9CE1ACDF28}"/>
              </a:ext>
            </a:extLst>
          </p:cNvPr>
          <p:cNvSpPr/>
          <p:nvPr/>
        </p:nvSpPr>
        <p:spPr>
          <a:xfrm>
            <a:off x="2197768" y="5190273"/>
            <a:ext cx="6096000" cy="923330"/>
          </a:xfrm>
          <a:prstGeom prst="rect">
            <a:avLst/>
          </a:prstGeom>
        </p:spPr>
        <p:txBody>
          <a:bodyPr>
            <a:spAutoFit/>
          </a:bodyPr>
          <a:lstStyle/>
          <a:p>
            <a:pPr marL="342834" indent="-342834" defTabSz="914225"/>
            <a:r>
              <a:rPr lang="en-US" dirty="0">
                <a:latin typeface="Segoe UI" panose="020B0502040204020203" pitchFamily="34" charset="0"/>
                <a:cs typeface="Segoe UI" panose="020B0502040204020203" pitchFamily="34" charset="0"/>
              </a:rPr>
              <a:t>rui.silva@devscope.net</a:t>
            </a:r>
          </a:p>
          <a:p>
            <a:pPr marL="342834" indent="-342834" defTabSz="914225"/>
            <a:r>
              <a:rPr lang="en-US" dirty="0">
                <a:latin typeface="Segoe UI" panose="020B0502040204020203" pitchFamily="34" charset="0"/>
                <a:cs typeface="Segoe UI" panose="020B0502040204020203" pitchFamily="34" charset="0"/>
              </a:rPr>
              <a:t>linkedin.com/in/ruisilva450</a:t>
            </a:r>
          </a:p>
          <a:p>
            <a:pPr marL="342834" indent="-342834" defTabSz="914225"/>
            <a:r>
              <a:rPr lang="pt-PT" dirty="0">
                <a:latin typeface="Segoe UI" panose="020B0502040204020203" pitchFamily="34" charset="0"/>
                <a:cs typeface="Segoe UI" panose="020B0502040204020203" pitchFamily="34" charset="0"/>
              </a:rPr>
              <a:t>@ruisilva450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1716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rPr>
              <a:t>Rui Silva</a:t>
            </a: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583554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pt-PT" sz="2399" b="1" dirty="0">
                <a:solidFill>
                  <a:prstClr val="black"/>
                </a:solidFill>
              </a:rPr>
              <a:t>Software </a:t>
            </a:r>
            <a:r>
              <a:rPr lang="pt-PT" sz="2399" b="1" dirty="0" err="1">
                <a:solidFill>
                  <a:prstClr val="black"/>
                </a:solidFill>
              </a:rPr>
              <a:t>Engineer</a:t>
            </a:r>
            <a:r>
              <a:rPr lang="pt-PT" sz="2399" b="1" dirty="0">
                <a:solidFill>
                  <a:prstClr val="black"/>
                </a:solidFill>
                <a:latin typeface="Segoe UI"/>
              </a:rPr>
              <a:t> </a:t>
            </a:r>
            <a:r>
              <a:rPr lang="en-AU" sz="2399" b="1" dirty="0">
                <a:solidFill>
                  <a:prstClr val="black"/>
                </a:solidFill>
                <a:latin typeface="Segoe UI"/>
              </a:rPr>
              <a:t>@</a:t>
            </a:r>
            <a:r>
              <a:rPr lang="en-AU" sz="2399" b="1" dirty="0" err="1">
                <a:solidFill>
                  <a:prstClr val="black"/>
                </a:solidFill>
                <a:latin typeface="Segoe UI"/>
              </a:rPr>
              <a:t>Devscope</a:t>
            </a:r>
            <a:endParaRPr lang="en-AU" sz="2399" b="1" dirty="0">
              <a:solidFill>
                <a:prstClr val="black"/>
              </a:solidFill>
              <a:latin typeface="Segoe UI"/>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rui.silva@devscope.net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linkedin.com/in/ruisilva450</a:t>
            </a:r>
          </a:p>
          <a:p>
            <a:pPr marL="342834" indent="-342834" defTabSz="914225"/>
            <a:r>
              <a:rPr lang="pt-PT" sz="2399" dirty="0">
                <a:solidFill>
                  <a:prstClr val="black"/>
                </a:solidFill>
                <a:latin typeface="Segoe UI" panose="020B0502040204020203" pitchFamily="34" charset="0"/>
                <a:cs typeface="Segoe UI" panose="020B0502040204020203" pitchFamily="34" charset="0"/>
              </a:rPr>
              <a:t>@ruisilva450</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5" name="Picture 4"/>
          <p:cNvPicPr>
            <a:picLocks noChangeAspect="1"/>
          </p:cNvPicPr>
          <p:nvPr/>
        </p:nvPicPr>
        <p:blipFill rotWithShape="1">
          <a:blip r:embed="rId5"/>
          <a:srcRect l="6097" r="6265"/>
          <a:stretch/>
        </p:blipFill>
        <p:spPr>
          <a:xfrm>
            <a:off x="6660740" y="407855"/>
            <a:ext cx="5082658" cy="5313926"/>
          </a:xfrm>
          <a:prstGeom prst="rect">
            <a:avLst/>
          </a:prstGeom>
        </p:spPr>
      </p:pic>
    </p:spTree>
    <p:extLst>
      <p:ext uri="{BB962C8B-B14F-4D97-AF65-F5344CB8AC3E}">
        <p14:creationId xmlns:p14="http://schemas.microsoft.com/office/powerpoint/2010/main" val="29728956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1174752" y="639234"/>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799" spc="-40" dirty="0">
                <a:solidFill>
                  <a:srgbClr val="01A1DD"/>
                </a:solidFill>
                <a:cs typeface="Segoe UI Light" panose="020B0502040204020203" pitchFamily="34" charset="0"/>
              </a:rPr>
              <a:t>What we are</a:t>
            </a:r>
            <a:endParaRPr lang="pt-PT" sz="4799" spc="-40" dirty="0">
              <a:solidFill>
                <a:srgbClr val="01A1DD"/>
              </a:solidFill>
              <a:cs typeface="Segoe UI Light" panose="020B0502040204020203" pitchFamily="34" charset="0"/>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z="4700" spc="-40" dirty="0">
                <a:ln w="3175">
                  <a:noFill/>
                </a:ln>
                <a:solidFill>
                  <a:srgbClr val="01A1DD"/>
                </a:solidFill>
                <a:latin typeface="Segoe UI Light" pitchFamily="34" charset="0"/>
                <a:ea typeface="+mn-ea"/>
                <a:cs typeface="Segoe UI Light" panose="020B0502040204020203" pitchFamily="34" charset="0"/>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247AF84-D440-4401-A5FF-65EF3F958003}"/>
              </a:ext>
            </a:extLst>
          </p:cNvPr>
          <p:cNvPicPr>
            <a:picLocks noChangeAspect="1"/>
          </p:cNvPicPr>
          <p:nvPr/>
        </p:nvPicPr>
        <p:blipFill>
          <a:blip r:embed="rId8"/>
          <a:stretch>
            <a:fillRect/>
          </a:stretch>
        </p:blipFill>
        <p:spPr>
          <a:xfrm>
            <a:off x="6096000" y="3079379"/>
            <a:ext cx="1228725" cy="1524000"/>
          </a:xfrm>
          <a:prstGeom prst="rect">
            <a:avLst/>
          </a:prstGeom>
        </p:spPr>
      </p:pic>
    </p:spTree>
    <p:extLst>
      <p:ext uri="{BB962C8B-B14F-4D97-AF65-F5344CB8AC3E}">
        <p14:creationId xmlns:p14="http://schemas.microsoft.com/office/powerpoint/2010/main" val="32979911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318843" y="15849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7730625" y="1773744"/>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637988" y="1294838"/>
            <a:ext cx="2108061" cy="790031"/>
          </a:xfrm>
          <a:prstGeom prst="rect">
            <a:avLst/>
          </a:prstGeom>
          <a:ln>
            <a:noFill/>
          </a:ln>
          <a:extLst>
            <a:ext uri="{53640926-AAD7-44d8-BBD7-CCE9431645EC}">
              <a14:shadowObscured xmlns="" xmlns:a14="http://schemas.microsoft.com/office/drawing/2010/main"/>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 xmlns:a14="http://schemas.microsoft.com/office/drawing/2010/main"/>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 xmlns:a14="http://schemas.microsoft.com/office/drawing/2010/main"/>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sp>
        <p:nvSpPr>
          <p:cNvPr id="35" name="Title 8">
            <a:extLst>
              <a:ext uri="{FF2B5EF4-FFF2-40B4-BE49-F238E27FC236}">
                <a16:creationId xmlns:a16="http://schemas.microsoft.com/office/drawing/2014/main" id="{2F6DA849-CE3C-4233-81AA-853E9B62BB59}"/>
              </a:ext>
            </a:extLst>
          </p:cNvPr>
          <p:cNvSpPr txBox="1">
            <a:spLocks/>
          </p:cNvSpPr>
          <p:nvPr/>
        </p:nvSpPr>
        <p:spPr>
          <a:xfrm>
            <a:off x="141821" y="88077"/>
            <a:ext cx="11655840" cy="899665"/>
          </a:xfrm>
          <a:prstGeom prst="rect">
            <a:avLst/>
          </a:prstGeom>
        </p:spPr>
        <p:txBody>
          <a:bodyPr/>
          <a:lstStyle>
            <a:lvl1pPr algn="l" defTabSz="685775" rtl="0" eaLnBrk="1" latinLnBrk="0" hangingPunct="1">
              <a:lnSpc>
                <a:spcPct val="90000"/>
              </a:lnSpc>
              <a:spcBef>
                <a:spcPct val="0"/>
              </a:spcBef>
              <a:buNone/>
              <a:defRPr lang="en-US" sz="3300" b="0" kern="1200" cap="none" spc="-75" baseline="0" dirty="0" smtClean="0">
                <a:ln w="3175">
                  <a:noFill/>
                </a:ln>
                <a:solidFill>
                  <a:schemeClr val="tx2"/>
                </a:solidFill>
                <a:effectLst/>
                <a:latin typeface="+mj-lt"/>
                <a:ea typeface="+mn-ea"/>
                <a:cs typeface="Segoe UI" pitchFamily="34" charset="0"/>
              </a:defRPr>
            </a:lvl1pPr>
          </a:lstStyle>
          <a:p>
            <a:pPr defTabSz="685864"/>
            <a:r>
              <a:rPr lang="pt-PT" sz="4700" spc="-40" dirty="0">
                <a:solidFill>
                  <a:srgbClr val="01A1DD"/>
                </a:solidFill>
                <a:latin typeface="Segoe UI Light" pitchFamily="34" charset="0"/>
                <a:cs typeface="Segoe UI Light" panose="020B0502040204020203" pitchFamily="34" charset="0"/>
              </a:rPr>
              <a:t>Principais Referências</a:t>
            </a:r>
          </a:p>
        </p:txBody>
      </p:sp>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53193" y="834139"/>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46049" y="907597"/>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048035" y="900664"/>
            <a:ext cx="1308100" cy="685800"/>
          </a:xfrm>
          <a:prstGeom prst="rect">
            <a:avLst/>
          </a:prstGeom>
        </p:spPr>
      </p:pic>
    </p:spTree>
    <p:extLst>
      <p:ext uri="{BB962C8B-B14F-4D97-AF65-F5344CB8AC3E}">
        <p14:creationId xmlns:p14="http://schemas.microsoft.com/office/powerpoint/2010/main" val="746369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8207</TotalTime>
  <Words>2301</Words>
  <Application>Microsoft Office PowerPoint</Application>
  <PresentationFormat>Widescreen</PresentationFormat>
  <Paragraphs>213</Paragraphs>
  <Slides>32</Slides>
  <Notes>30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Arial</vt:lpstr>
      <vt:lpstr>Calibri</vt:lpstr>
      <vt:lpstr>Calibri Light</vt:lpstr>
      <vt:lpstr>Consolas</vt:lpstr>
      <vt:lpstr>Lucida Console</vt:lpstr>
      <vt:lpstr>Mangal</vt:lpstr>
      <vt:lpstr>Open Sans Light</vt:lpstr>
      <vt:lpstr>Questrial</vt:lpstr>
      <vt:lpstr>Segoe UI</vt:lpstr>
      <vt:lpstr>Segoe UI Light</vt:lpstr>
      <vt:lpstr>Segoe UI Semibold</vt:lpstr>
      <vt:lpstr>Wingdings</vt:lpstr>
      <vt:lpstr>1_MS1444_Windows Azure Template 16x9_r08a</vt:lpstr>
      <vt:lpstr>Office Theme</vt:lpstr>
      <vt:lpstr>Getting started with Angular 5 with Visual Studio Code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Preparing the environment</vt:lpstr>
      <vt:lpstr>Preparing the environment</vt:lpstr>
      <vt:lpstr>Introduction</vt:lpstr>
      <vt:lpstr>Agenda</vt:lpstr>
      <vt:lpstr>What is Angular?</vt:lpstr>
      <vt:lpstr>Application Framework</vt:lpstr>
      <vt:lpstr>Visual Studio Code</vt:lpstr>
      <vt:lpstr>Node.js and NPM</vt:lpstr>
      <vt:lpstr>Webpack</vt:lpstr>
      <vt:lpstr>TypeScript</vt:lpstr>
      <vt:lpstr>SASS</vt:lpstr>
      <vt:lpstr>Architecture Overview</vt:lpstr>
      <vt:lpstr>Two Module Systems</vt:lpstr>
      <vt:lpstr>ES2015 Modules</vt:lpstr>
      <vt:lpstr>Angular Modules</vt:lpstr>
      <vt:lpstr>Angular Components</vt:lpstr>
      <vt:lpstr>Angular Services</vt:lpstr>
      <vt:lpstr>PowerPoint Presentation</vt:lpstr>
      <vt:lpstr>Hands-on Lab</vt:lpstr>
      <vt:lpstr>Hands-on Labs</vt:lpstr>
      <vt:lpstr>Want to know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Angular 5 with Visual Studio Code</dc:title>
  <dc:creator>Sérgio Azevedo</dc:creator>
  <cp:lastModifiedBy>Sérgio Azevedo</cp:lastModifiedBy>
  <cp:revision>232</cp:revision>
  <dcterms:created xsi:type="dcterms:W3CDTF">2016-04-21T18:51:19Z</dcterms:created>
  <dcterms:modified xsi:type="dcterms:W3CDTF">2018-04-11T16:41:54Z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